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Lobster"/>
      <p:regular r:id="rId27"/>
    </p:embeddedFont>
    <p:embeddedFont>
      <p:font typeface="Merriweath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erriweather-regular.fntdata"/><Relationship Id="rId27" Type="http://schemas.openxmlformats.org/officeDocument/2006/relationships/font" Target="fonts/Lobst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d74e92b3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d74e92b3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percentage</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cff202466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cff202466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d50ff47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d50ff47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d50ff47e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d50ff47e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d50ff47e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d50ff47e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d8f4220e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d8f4220e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ef3dd3ffc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ef3dd3ffc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ef3dd3ffc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ef3dd3ffc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d8f4220e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d8f4220e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cff202466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cff202466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d8f4220e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d8f4220e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d8f4220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d8f4220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cff202466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cff202466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Georgia"/>
                <a:ea typeface="Georgia"/>
                <a:cs typeface="Georgia"/>
                <a:sym typeface="Georgia"/>
              </a:rPr>
              <a:t>COMPARATIVE ANALYSIS</a:t>
            </a:r>
            <a:endParaRPr b="1" sz="3600">
              <a:latin typeface="Georgia"/>
              <a:ea typeface="Georgia"/>
              <a:cs typeface="Georgia"/>
              <a:sym typeface="Georg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d8f4220e2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d8f4220e2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d8f4220e2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d8f4220e2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d74e92b3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d74e92b3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28.png"/><Relationship Id="rId7"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34.png"/><Relationship Id="rId11" Type="http://schemas.openxmlformats.org/officeDocument/2006/relationships/image" Target="../media/image23.png"/><Relationship Id="rId10" Type="http://schemas.openxmlformats.org/officeDocument/2006/relationships/image" Target="../media/image14.png"/><Relationship Id="rId9" Type="http://schemas.openxmlformats.org/officeDocument/2006/relationships/image" Target="../media/image21.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280808" y="379950"/>
            <a:ext cx="8520600" cy="2052600"/>
          </a:xfrm>
          <a:prstGeom prst="rect">
            <a:avLst/>
          </a:prstGeom>
        </p:spPr>
        <p:txBody>
          <a:bodyPr anchorCtr="0" anchor="t" bIns="91425" lIns="91425" spcFirstLastPara="1" rIns="91425" wrap="square" tIns="91425">
            <a:normAutofit fontScale="90000"/>
          </a:bodyPr>
          <a:lstStyle/>
          <a:p>
            <a:pPr indent="0" lvl="0" marL="0" rtl="0" algn="l">
              <a:lnSpc>
                <a:spcPct val="125454"/>
              </a:lnSpc>
              <a:spcBef>
                <a:spcPts val="0"/>
              </a:spcBef>
              <a:spcAft>
                <a:spcPts val="0"/>
              </a:spcAft>
              <a:buClr>
                <a:schemeClr val="dk1"/>
              </a:buClr>
              <a:buSzPct val="28448"/>
              <a:buFont typeface="Arial"/>
              <a:buNone/>
            </a:pPr>
            <a:r>
              <a:rPr b="1" lang="en" sz="3866"/>
              <a:t> </a:t>
            </a:r>
            <a:r>
              <a:rPr b="1" lang="en" sz="4422"/>
              <a:t>Stock Market Analysis for NVDA, META, AMD, &amp; AI</a:t>
            </a:r>
            <a:endParaRPr b="1" sz="4422"/>
          </a:p>
          <a:p>
            <a:pPr indent="0" lvl="0" marL="0" rtl="0" algn="l">
              <a:spcBef>
                <a:spcPts val="800"/>
              </a:spcBef>
              <a:spcAft>
                <a:spcPts val="0"/>
              </a:spcAft>
              <a:buNone/>
            </a:pPr>
            <a:r>
              <a:t/>
            </a:r>
            <a:endParaRPr/>
          </a:p>
        </p:txBody>
      </p:sp>
      <p:sp>
        <p:nvSpPr>
          <p:cNvPr id="65" name="Google Shape;65;p13"/>
          <p:cNvSpPr txBox="1"/>
          <p:nvPr>
            <p:ph idx="1" type="subTitle"/>
          </p:nvPr>
        </p:nvSpPr>
        <p:spPr>
          <a:xfrm>
            <a:off x="3791975" y="3577575"/>
            <a:ext cx="4868100" cy="738300"/>
          </a:xfrm>
          <a:prstGeom prst="rect">
            <a:avLst/>
          </a:prstGeom>
        </p:spPr>
        <p:txBody>
          <a:bodyPr anchorCtr="0" anchor="t" bIns="91425" lIns="91425" spcFirstLastPara="1" rIns="91425" wrap="square" tIns="91425">
            <a:noAutofit/>
          </a:bodyPr>
          <a:lstStyle/>
          <a:p>
            <a:pPr indent="0" lvl="0" marL="0" rtl="0" algn="l">
              <a:lnSpc>
                <a:spcPct val="105454"/>
              </a:lnSpc>
              <a:spcBef>
                <a:spcPts val="0"/>
              </a:spcBef>
              <a:spcAft>
                <a:spcPts val="0"/>
              </a:spcAft>
              <a:buClr>
                <a:schemeClr val="dk1"/>
              </a:buClr>
              <a:buSzPts val="852"/>
              <a:buFont typeface="Arial"/>
              <a:buNone/>
            </a:pPr>
            <a:r>
              <a:rPr b="1" lang="en" sz="1652">
                <a:solidFill>
                  <a:schemeClr val="lt1"/>
                </a:solidFill>
              </a:rPr>
              <a:t>Team Members</a:t>
            </a:r>
            <a:r>
              <a:rPr lang="en" sz="1652">
                <a:solidFill>
                  <a:schemeClr val="lt1"/>
                </a:solidFill>
              </a:rPr>
              <a:t>: Beza Abebe, Clarice Murhandikire, Kiwaski Nix, Kopano Majara, Francoise Elis Mbazoa Okala, Bridget Ziorklui.</a:t>
            </a:r>
            <a:endParaRPr sz="1652">
              <a:solidFill>
                <a:schemeClr val="lt1"/>
              </a:solidFill>
            </a:endParaRPr>
          </a:p>
          <a:p>
            <a:pPr indent="0" lvl="0" marL="0" rtl="0" algn="l">
              <a:lnSpc>
                <a:spcPct val="80000"/>
              </a:lnSpc>
              <a:spcBef>
                <a:spcPts val="800"/>
              </a:spcBef>
              <a:spcAft>
                <a:spcPts val="0"/>
              </a:spcAft>
              <a:buSzPts val="852"/>
              <a:buNone/>
            </a:pPr>
            <a:r>
              <a:t/>
            </a:r>
            <a:endParaRPr sz="1240"/>
          </a:p>
        </p:txBody>
      </p:sp>
      <p:pic>
        <p:nvPicPr>
          <p:cNvPr id="66" name="Google Shape;66;p13"/>
          <p:cNvPicPr preferRelativeResize="0"/>
          <p:nvPr/>
        </p:nvPicPr>
        <p:blipFill>
          <a:blip r:embed="rId3">
            <a:alphaModFix/>
          </a:blip>
          <a:stretch>
            <a:fillRect/>
          </a:stretch>
        </p:blipFill>
        <p:spPr>
          <a:xfrm>
            <a:off x="193550" y="2151650"/>
            <a:ext cx="1438650" cy="1043021"/>
          </a:xfrm>
          <a:prstGeom prst="rect">
            <a:avLst/>
          </a:prstGeom>
          <a:noFill/>
          <a:ln>
            <a:noFill/>
          </a:ln>
        </p:spPr>
      </p:pic>
      <p:pic>
        <p:nvPicPr>
          <p:cNvPr id="67" name="Google Shape;67;p13"/>
          <p:cNvPicPr preferRelativeResize="0"/>
          <p:nvPr/>
        </p:nvPicPr>
        <p:blipFill>
          <a:blip r:embed="rId4">
            <a:alphaModFix/>
          </a:blip>
          <a:stretch>
            <a:fillRect/>
          </a:stretch>
        </p:blipFill>
        <p:spPr>
          <a:xfrm>
            <a:off x="3809750" y="2151638"/>
            <a:ext cx="2164493" cy="840225"/>
          </a:xfrm>
          <a:prstGeom prst="rect">
            <a:avLst/>
          </a:prstGeom>
          <a:noFill/>
          <a:ln>
            <a:noFill/>
          </a:ln>
        </p:spPr>
      </p:pic>
      <p:pic>
        <p:nvPicPr>
          <p:cNvPr id="68" name="Google Shape;68;p13"/>
          <p:cNvPicPr preferRelativeResize="0"/>
          <p:nvPr/>
        </p:nvPicPr>
        <p:blipFill>
          <a:blip r:embed="rId5">
            <a:alphaModFix/>
          </a:blip>
          <a:stretch>
            <a:fillRect/>
          </a:stretch>
        </p:blipFill>
        <p:spPr>
          <a:xfrm>
            <a:off x="1835150" y="2053100"/>
            <a:ext cx="1771650" cy="1043025"/>
          </a:xfrm>
          <a:prstGeom prst="rect">
            <a:avLst/>
          </a:prstGeom>
          <a:noFill/>
          <a:ln>
            <a:noFill/>
          </a:ln>
        </p:spPr>
      </p:pic>
      <p:pic>
        <p:nvPicPr>
          <p:cNvPr id="69" name="Google Shape;69;p13"/>
          <p:cNvPicPr preferRelativeResize="0"/>
          <p:nvPr/>
        </p:nvPicPr>
        <p:blipFill>
          <a:blip r:embed="rId6">
            <a:alphaModFix/>
          </a:blip>
          <a:stretch>
            <a:fillRect/>
          </a:stretch>
        </p:blipFill>
        <p:spPr>
          <a:xfrm>
            <a:off x="6448025" y="2020296"/>
            <a:ext cx="1695450" cy="97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142250" y="89900"/>
            <a:ext cx="5049002" cy="4216599"/>
          </a:xfrm>
          <a:prstGeom prst="rect">
            <a:avLst/>
          </a:prstGeom>
          <a:noFill/>
          <a:ln>
            <a:noFill/>
          </a:ln>
        </p:spPr>
      </p:pic>
      <p:pic>
        <p:nvPicPr>
          <p:cNvPr id="133" name="Google Shape;133;p22"/>
          <p:cNvPicPr preferRelativeResize="0"/>
          <p:nvPr/>
        </p:nvPicPr>
        <p:blipFill>
          <a:blip r:embed="rId4">
            <a:alphaModFix/>
          </a:blip>
          <a:stretch>
            <a:fillRect/>
          </a:stretch>
        </p:blipFill>
        <p:spPr>
          <a:xfrm>
            <a:off x="4777375" y="152400"/>
            <a:ext cx="4214224" cy="3806899"/>
          </a:xfrm>
          <a:prstGeom prst="rect">
            <a:avLst/>
          </a:prstGeom>
          <a:noFill/>
          <a:ln>
            <a:noFill/>
          </a:ln>
        </p:spPr>
      </p:pic>
      <p:sp>
        <p:nvSpPr>
          <p:cNvPr id="134" name="Google Shape;134;p22"/>
          <p:cNvSpPr txBox="1"/>
          <p:nvPr/>
        </p:nvSpPr>
        <p:spPr>
          <a:xfrm>
            <a:off x="4991700" y="3951700"/>
            <a:ext cx="417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Measure of Risk</a:t>
            </a:r>
            <a:endParaRPr/>
          </a:p>
        </p:txBody>
      </p:sp>
      <p:sp>
        <p:nvSpPr>
          <p:cNvPr id="140" name="Google Shape;140;p23"/>
          <p:cNvSpPr txBox="1"/>
          <p:nvPr/>
        </p:nvSpPr>
        <p:spPr>
          <a:xfrm>
            <a:off x="580050" y="1579400"/>
            <a:ext cx="4626300" cy="11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In this section, we will discuss the measure of risk related to the the selected stocks.</a:t>
            </a:r>
            <a:endParaRPr sz="13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Measure of Risk - Beta and Drawdown</a:t>
            </a:r>
            <a:endParaRPr/>
          </a:p>
        </p:txBody>
      </p:sp>
      <p:sp>
        <p:nvSpPr>
          <p:cNvPr id="146" name="Google Shape;146;p24"/>
          <p:cNvSpPr txBox="1"/>
          <p:nvPr>
            <p:ph idx="4294967295" type="body"/>
          </p:nvPr>
        </p:nvSpPr>
        <p:spPr>
          <a:xfrm>
            <a:off x="218800" y="1421200"/>
            <a:ext cx="8591100" cy="45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b="1" lang="en" sz="1010"/>
              <a:t>BETA </a:t>
            </a:r>
            <a:r>
              <a:rPr lang="en" sz="1010"/>
              <a:t>i</a:t>
            </a:r>
            <a:r>
              <a:rPr lang="en" sz="1010"/>
              <a:t>s one of the approaches for </a:t>
            </a:r>
            <a:r>
              <a:rPr lang="en" sz="1010"/>
              <a:t>measuring</a:t>
            </a:r>
            <a:r>
              <a:rPr lang="en" sz="1010"/>
              <a:t> risk of a </a:t>
            </a:r>
            <a:r>
              <a:rPr lang="en" sz="1010"/>
              <a:t>stock. Beta calculates the </a:t>
            </a:r>
            <a:r>
              <a:rPr lang="en" sz="1010"/>
              <a:t>volatility of the stock compared with the overall market’s volatility. The market has a </a:t>
            </a:r>
            <a:r>
              <a:rPr lang="en" sz="1010"/>
              <a:t>volatility</a:t>
            </a:r>
            <a:r>
              <a:rPr lang="en" sz="1010"/>
              <a:t> of 1 and all stocks are measured relative to that. </a:t>
            </a:r>
            <a:endParaRPr sz="1010"/>
          </a:p>
        </p:txBody>
      </p:sp>
      <p:sp>
        <p:nvSpPr>
          <p:cNvPr id="147" name="Google Shape;147;p24"/>
          <p:cNvSpPr txBox="1"/>
          <p:nvPr>
            <p:ph idx="4294967295" type="body"/>
          </p:nvPr>
        </p:nvSpPr>
        <p:spPr>
          <a:xfrm>
            <a:off x="141325" y="1876600"/>
            <a:ext cx="8591100" cy="1461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b="1" lang="en" sz="1200"/>
              <a:t>Beta &gt; 1: </a:t>
            </a:r>
            <a:r>
              <a:rPr lang="en" sz="1200"/>
              <a:t>Stocks  are more volatile than the market. These stocks will generally go up more than the market and go down more than the market</a:t>
            </a:r>
            <a:endParaRPr sz="1200"/>
          </a:p>
          <a:p>
            <a:pPr indent="-304800" lvl="0" marL="457200" rtl="0" algn="l">
              <a:spcBef>
                <a:spcPts val="0"/>
              </a:spcBef>
              <a:spcAft>
                <a:spcPts val="0"/>
              </a:spcAft>
              <a:buSzPts val="1200"/>
              <a:buAutoNum type="arabicPeriod"/>
            </a:pPr>
            <a:r>
              <a:rPr b="1" lang="en" sz="1200"/>
              <a:t>Beta &lt; 1:</a:t>
            </a:r>
            <a:r>
              <a:rPr lang="en" sz="1200"/>
              <a:t> Stocks are less volatile than the market. These stocks move less than the market but they move in the same direction. </a:t>
            </a:r>
            <a:endParaRPr sz="1200"/>
          </a:p>
          <a:p>
            <a:pPr indent="-304800" lvl="0" marL="457200" rtl="0" algn="l">
              <a:spcBef>
                <a:spcPts val="0"/>
              </a:spcBef>
              <a:spcAft>
                <a:spcPts val="0"/>
              </a:spcAft>
              <a:buSzPts val="1200"/>
              <a:buAutoNum type="arabicPeriod"/>
            </a:pPr>
            <a:r>
              <a:rPr b="1" lang="en" sz="1200"/>
              <a:t>Beta &lt; 0:</a:t>
            </a:r>
            <a:r>
              <a:rPr lang="en" sz="1200"/>
              <a:t> Stocks with negative beta will move inversely to the market. </a:t>
            </a:r>
            <a:endParaRPr sz="1200"/>
          </a:p>
        </p:txBody>
      </p:sp>
      <p:sp>
        <p:nvSpPr>
          <p:cNvPr id="148" name="Google Shape;148;p24"/>
          <p:cNvSpPr txBox="1"/>
          <p:nvPr>
            <p:ph idx="4294967295" type="body"/>
          </p:nvPr>
        </p:nvSpPr>
        <p:spPr>
          <a:xfrm>
            <a:off x="276475" y="3223450"/>
            <a:ext cx="85911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b="1" lang="en" sz="1010"/>
              <a:t>Drawdown </a:t>
            </a:r>
            <a:r>
              <a:rPr b="1" lang="en" sz="1010"/>
              <a:t> </a:t>
            </a:r>
            <a:r>
              <a:rPr lang="en" sz="1010"/>
              <a:t>i</a:t>
            </a:r>
            <a:r>
              <a:rPr lang="en" sz="1010"/>
              <a:t>s the change between the peak (highest price) and trough (lowest price) of an investment. Drawdown values are used to measure the financial risk inherent in an investment, </a:t>
            </a:r>
            <a:r>
              <a:rPr lang="en" sz="1010"/>
              <a:t>specifically</a:t>
            </a:r>
            <a:r>
              <a:rPr lang="en" sz="1010"/>
              <a:t>,  they are a measure of the downward volatility of an investment. </a:t>
            </a:r>
            <a:endParaRPr sz="1010"/>
          </a:p>
          <a:p>
            <a:pPr indent="0" lvl="0" marL="0" rtl="0" algn="l">
              <a:spcBef>
                <a:spcPts val="1200"/>
              </a:spcBef>
              <a:spcAft>
                <a:spcPts val="1200"/>
              </a:spcAft>
              <a:buSzPts val="770"/>
              <a:buNone/>
            </a:pPr>
            <a:r>
              <a:t/>
            </a:r>
            <a:endParaRPr sz="1010"/>
          </a:p>
        </p:txBody>
      </p:sp>
      <p:sp>
        <p:nvSpPr>
          <p:cNvPr id="149" name="Google Shape;149;p24"/>
          <p:cNvSpPr txBox="1"/>
          <p:nvPr>
            <p:ph idx="4294967295" type="body"/>
          </p:nvPr>
        </p:nvSpPr>
        <p:spPr>
          <a:xfrm>
            <a:off x="276475" y="3811075"/>
            <a:ext cx="8455800" cy="745500"/>
          </a:xfrm>
          <a:prstGeom prst="rect">
            <a:avLst/>
          </a:prstGeom>
        </p:spPr>
        <p:txBody>
          <a:bodyPr anchorCtr="0" anchor="t" bIns="91425" lIns="91425" spcFirstLastPara="1" rIns="91425" wrap="square" tIns="91425">
            <a:normAutofit lnSpcReduction="20000"/>
          </a:bodyPr>
          <a:lstStyle/>
          <a:p>
            <a:pPr indent="-295275" lvl="0" marL="457200" rtl="0" algn="l">
              <a:spcBef>
                <a:spcPts val="1100"/>
              </a:spcBef>
              <a:spcAft>
                <a:spcPts val="0"/>
              </a:spcAft>
              <a:buSzPts val="1050"/>
              <a:buFont typeface="Arial"/>
              <a:buChar char="●"/>
            </a:pPr>
            <a:r>
              <a:rPr lang="en" sz="1050">
                <a:highlight>
                  <a:srgbClr val="FFFFFF"/>
                </a:highlight>
                <a:latin typeface="Arial"/>
                <a:ea typeface="Arial"/>
                <a:cs typeface="Arial"/>
                <a:sym typeface="Arial"/>
              </a:rPr>
              <a:t>It is expressed as the difference between the highest, the peak value of that stock, and the </a:t>
            </a:r>
            <a:r>
              <a:rPr lang="en" sz="1050">
                <a:highlight>
                  <a:srgbClr val="FFFFFF"/>
                </a:highlight>
                <a:latin typeface="Arial"/>
                <a:ea typeface="Arial"/>
                <a:cs typeface="Arial"/>
                <a:sym typeface="Arial"/>
              </a:rPr>
              <a:t>lowest</a:t>
            </a:r>
            <a:r>
              <a:rPr lang="en" sz="1050">
                <a:highlight>
                  <a:srgbClr val="FFFFFF"/>
                </a:highlight>
                <a:latin typeface="Arial"/>
                <a:ea typeface="Arial"/>
                <a:cs typeface="Arial"/>
                <a:sym typeface="Arial"/>
              </a:rPr>
              <a:t>, the trough value of the stock.</a:t>
            </a:r>
            <a:endParaRPr sz="1050">
              <a:highlight>
                <a:srgbClr val="FFFFFF"/>
              </a:highlight>
              <a:latin typeface="Arial"/>
              <a:ea typeface="Arial"/>
              <a:cs typeface="Arial"/>
              <a:sym typeface="Arial"/>
            </a:endParaRPr>
          </a:p>
          <a:p>
            <a:pPr indent="-295275" lvl="0" marL="457200" rtl="0" algn="l">
              <a:spcBef>
                <a:spcPts val="0"/>
              </a:spcBef>
              <a:spcAft>
                <a:spcPts val="0"/>
              </a:spcAft>
              <a:buSzPts val="1050"/>
              <a:buFont typeface="Arial"/>
              <a:buChar char="●"/>
            </a:pPr>
            <a:r>
              <a:rPr lang="en" sz="1050">
                <a:highlight>
                  <a:srgbClr val="FFFFFF"/>
                </a:highlight>
                <a:latin typeface="Arial"/>
                <a:ea typeface="Arial"/>
                <a:cs typeface="Arial"/>
                <a:sym typeface="Arial"/>
              </a:rPr>
              <a:t>Calculating the drawdown  of a stock helps identify the risk associated with the particular investment in that stock.</a:t>
            </a:r>
            <a:endParaRPr sz="1050">
              <a:highlight>
                <a:srgbClr val="FFFFFF"/>
              </a:highlight>
              <a:latin typeface="Arial"/>
              <a:ea typeface="Arial"/>
              <a:cs typeface="Arial"/>
              <a:sym typeface="Arial"/>
            </a:endParaRPr>
          </a:p>
          <a:p>
            <a:pPr indent="0" lvl="0" marL="0" rtl="0" algn="l">
              <a:spcBef>
                <a:spcPts val="500"/>
              </a:spcBef>
              <a:spcAft>
                <a:spcPts val="1200"/>
              </a:spcAft>
              <a:buNone/>
            </a:pPr>
            <a:r>
              <a:t/>
            </a:r>
            <a:endParaRPr b="1">
              <a:solidFill>
                <a:srgbClr val="FF0000"/>
              </a:solidFill>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Measure of Risk - Beta Results</a:t>
            </a:r>
            <a:endParaRPr/>
          </a:p>
        </p:txBody>
      </p:sp>
      <p:pic>
        <p:nvPicPr>
          <p:cNvPr id="155" name="Google Shape;155;p25"/>
          <p:cNvPicPr preferRelativeResize="0"/>
          <p:nvPr/>
        </p:nvPicPr>
        <p:blipFill>
          <a:blip r:embed="rId3">
            <a:alphaModFix/>
          </a:blip>
          <a:stretch>
            <a:fillRect/>
          </a:stretch>
        </p:blipFill>
        <p:spPr>
          <a:xfrm>
            <a:off x="4898350" y="3335663"/>
            <a:ext cx="932151" cy="687825"/>
          </a:xfrm>
          <a:prstGeom prst="rect">
            <a:avLst/>
          </a:prstGeom>
          <a:noFill/>
          <a:ln>
            <a:noFill/>
          </a:ln>
        </p:spPr>
      </p:pic>
      <p:pic>
        <p:nvPicPr>
          <p:cNvPr id="156" name="Google Shape;156;p25"/>
          <p:cNvPicPr preferRelativeResize="0"/>
          <p:nvPr/>
        </p:nvPicPr>
        <p:blipFill>
          <a:blip r:embed="rId4">
            <a:alphaModFix/>
          </a:blip>
          <a:stretch>
            <a:fillRect/>
          </a:stretch>
        </p:blipFill>
        <p:spPr>
          <a:xfrm>
            <a:off x="4898350" y="4391000"/>
            <a:ext cx="1420524" cy="380100"/>
          </a:xfrm>
          <a:prstGeom prst="rect">
            <a:avLst/>
          </a:prstGeom>
          <a:noFill/>
          <a:ln>
            <a:noFill/>
          </a:ln>
        </p:spPr>
      </p:pic>
      <p:pic>
        <p:nvPicPr>
          <p:cNvPr id="157" name="Google Shape;157;p25"/>
          <p:cNvPicPr preferRelativeResize="0"/>
          <p:nvPr/>
        </p:nvPicPr>
        <p:blipFill>
          <a:blip r:embed="rId5">
            <a:alphaModFix/>
          </a:blip>
          <a:stretch>
            <a:fillRect/>
          </a:stretch>
        </p:blipFill>
        <p:spPr>
          <a:xfrm>
            <a:off x="7172688" y="3335200"/>
            <a:ext cx="1420525" cy="688744"/>
          </a:xfrm>
          <a:prstGeom prst="rect">
            <a:avLst/>
          </a:prstGeom>
          <a:noFill/>
          <a:ln>
            <a:noFill/>
          </a:ln>
        </p:spPr>
      </p:pic>
      <p:pic>
        <p:nvPicPr>
          <p:cNvPr id="158" name="Google Shape;158;p25"/>
          <p:cNvPicPr preferRelativeResize="0"/>
          <p:nvPr/>
        </p:nvPicPr>
        <p:blipFill>
          <a:blip r:embed="rId6">
            <a:alphaModFix/>
          </a:blip>
          <a:stretch>
            <a:fillRect/>
          </a:stretch>
        </p:blipFill>
        <p:spPr>
          <a:xfrm>
            <a:off x="7216537" y="4177912"/>
            <a:ext cx="1531876" cy="861676"/>
          </a:xfrm>
          <a:prstGeom prst="rect">
            <a:avLst/>
          </a:prstGeom>
          <a:noFill/>
          <a:ln>
            <a:noFill/>
          </a:ln>
        </p:spPr>
      </p:pic>
      <p:sp>
        <p:nvSpPr>
          <p:cNvPr id="159" name="Google Shape;159;p25"/>
          <p:cNvSpPr txBox="1"/>
          <p:nvPr/>
        </p:nvSpPr>
        <p:spPr>
          <a:xfrm>
            <a:off x="5187296" y="3898388"/>
            <a:ext cx="153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Β = 2.17</a:t>
            </a:r>
            <a:endParaRPr sz="2200">
              <a:solidFill>
                <a:schemeClr val="dk2"/>
              </a:solidFill>
              <a:latin typeface="Roboto"/>
              <a:ea typeface="Roboto"/>
              <a:cs typeface="Roboto"/>
              <a:sym typeface="Roboto"/>
            </a:endParaRPr>
          </a:p>
        </p:txBody>
      </p:sp>
      <p:sp>
        <p:nvSpPr>
          <p:cNvPr id="160" name="Google Shape;160;p25"/>
          <p:cNvSpPr txBox="1"/>
          <p:nvPr/>
        </p:nvSpPr>
        <p:spPr>
          <a:xfrm>
            <a:off x="7642325" y="3795075"/>
            <a:ext cx="118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Β = 4.11</a:t>
            </a:r>
            <a:endParaRPr sz="2200">
              <a:solidFill>
                <a:schemeClr val="dk2"/>
              </a:solidFill>
              <a:latin typeface="Roboto"/>
              <a:ea typeface="Roboto"/>
              <a:cs typeface="Roboto"/>
              <a:sym typeface="Roboto"/>
            </a:endParaRPr>
          </a:p>
        </p:txBody>
      </p:sp>
      <p:sp>
        <p:nvSpPr>
          <p:cNvPr id="161" name="Google Shape;161;p25"/>
          <p:cNvSpPr/>
          <p:nvPr/>
        </p:nvSpPr>
        <p:spPr>
          <a:xfrm>
            <a:off x="4384225" y="3260250"/>
            <a:ext cx="4720500" cy="183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2" name="Google Shape;162;p25"/>
          <p:cNvSpPr txBox="1"/>
          <p:nvPr/>
        </p:nvSpPr>
        <p:spPr>
          <a:xfrm>
            <a:off x="5221513" y="4683500"/>
            <a:ext cx="118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Β = 2.04</a:t>
            </a:r>
            <a:endParaRPr sz="2200">
              <a:solidFill>
                <a:schemeClr val="dk2"/>
              </a:solidFill>
              <a:latin typeface="Roboto"/>
              <a:ea typeface="Roboto"/>
              <a:cs typeface="Roboto"/>
              <a:sym typeface="Roboto"/>
            </a:endParaRPr>
          </a:p>
        </p:txBody>
      </p:sp>
      <p:sp>
        <p:nvSpPr>
          <p:cNvPr id="163" name="Google Shape;163;p25"/>
          <p:cNvSpPr txBox="1"/>
          <p:nvPr/>
        </p:nvSpPr>
        <p:spPr>
          <a:xfrm>
            <a:off x="7681625" y="4667238"/>
            <a:ext cx="118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Β = 1.76</a:t>
            </a:r>
            <a:endParaRPr sz="2200">
              <a:solidFill>
                <a:schemeClr val="dk2"/>
              </a:solidFill>
              <a:latin typeface="Roboto"/>
              <a:ea typeface="Roboto"/>
              <a:cs typeface="Roboto"/>
              <a:sym typeface="Roboto"/>
            </a:endParaRPr>
          </a:p>
        </p:txBody>
      </p:sp>
      <p:sp>
        <p:nvSpPr>
          <p:cNvPr id="164" name="Google Shape;164;p25"/>
          <p:cNvSpPr txBox="1"/>
          <p:nvPr/>
        </p:nvSpPr>
        <p:spPr>
          <a:xfrm>
            <a:off x="144425" y="1617375"/>
            <a:ext cx="87921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The following results were calculated using a </a:t>
            </a:r>
            <a:r>
              <a:rPr b="1" lang="en" sz="1300">
                <a:solidFill>
                  <a:schemeClr val="dk2"/>
                </a:solidFill>
                <a:latin typeface="Roboto"/>
                <a:ea typeface="Roboto"/>
                <a:cs typeface="Roboto"/>
                <a:sym typeface="Roboto"/>
              </a:rPr>
              <a:t>Beta formula</a:t>
            </a:r>
            <a:r>
              <a:rPr lang="en" sz="1300">
                <a:solidFill>
                  <a:schemeClr val="dk2"/>
                </a:solidFill>
                <a:latin typeface="Roboto"/>
                <a:ea typeface="Roboto"/>
                <a:cs typeface="Roboto"/>
                <a:sym typeface="Roboto"/>
              </a:rPr>
              <a:t>.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In all 4 cases, the Beta was greater than 1, which implies a high risk and high reward for investing in these stocks.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These stocks will therefore move more than the market in either direction. </a:t>
            </a:r>
            <a:endParaRPr sz="1300">
              <a:solidFill>
                <a:schemeClr val="dk2"/>
              </a:solidFill>
              <a:latin typeface="Roboto"/>
              <a:ea typeface="Roboto"/>
              <a:cs typeface="Roboto"/>
              <a:sym typeface="Roboto"/>
            </a:endParaRPr>
          </a:p>
        </p:txBody>
      </p:sp>
      <p:pic>
        <p:nvPicPr>
          <p:cNvPr id="165" name="Google Shape;165;p25"/>
          <p:cNvPicPr preferRelativeResize="0"/>
          <p:nvPr/>
        </p:nvPicPr>
        <p:blipFill>
          <a:blip r:embed="rId7">
            <a:alphaModFix/>
          </a:blip>
          <a:stretch>
            <a:fillRect/>
          </a:stretch>
        </p:blipFill>
        <p:spPr>
          <a:xfrm>
            <a:off x="138612" y="3073487"/>
            <a:ext cx="3881276" cy="1837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Measure of Risk - Beta Results</a:t>
            </a:r>
            <a:endParaRPr/>
          </a:p>
        </p:txBody>
      </p:sp>
      <p:sp>
        <p:nvSpPr>
          <p:cNvPr id="171" name="Google Shape;171;p26"/>
          <p:cNvSpPr txBox="1"/>
          <p:nvPr>
            <p:ph idx="4294967295" type="body"/>
          </p:nvPr>
        </p:nvSpPr>
        <p:spPr>
          <a:xfrm>
            <a:off x="241225" y="1315175"/>
            <a:ext cx="8591100" cy="45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lang="en" sz="1010"/>
              <a:t>Beta can also be calculated via regression analysis, where the slope of the regression line for stock return data vs market return data represents the beta. </a:t>
            </a:r>
            <a:endParaRPr sz="1010"/>
          </a:p>
        </p:txBody>
      </p:sp>
      <p:pic>
        <p:nvPicPr>
          <p:cNvPr id="172" name="Google Shape;172;p26"/>
          <p:cNvPicPr preferRelativeResize="0"/>
          <p:nvPr/>
        </p:nvPicPr>
        <p:blipFill>
          <a:blip r:embed="rId3">
            <a:alphaModFix/>
          </a:blip>
          <a:stretch>
            <a:fillRect/>
          </a:stretch>
        </p:blipFill>
        <p:spPr>
          <a:xfrm>
            <a:off x="379275" y="1876597"/>
            <a:ext cx="2144815" cy="1418825"/>
          </a:xfrm>
          <a:prstGeom prst="rect">
            <a:avLst/>
          </a:prstGeom>
          <a:noFill/>
          <a:ln>
            <a:noFill/>
          </a:ln>
        </p:spPr>
      </p:pic>
      <p:pic>
        <p:nvPicPr>
          <p:cNvPr id="173" name="Google Shape;173;p26"/>
          <p:cNvPicPr preferRelativeResize="0"/>
          <p:nvPr/>
        </p:nvPicPr>
        <p:blipFill>
          <a:blip r:embed="rId4">
            <a:alphaModFix/>
          </a:blip>
          <a:stretch>
            <a:fillRect/>
          </a:stretch>
        </p:blipFill>
        <p:spPr>
          <a:xfrm>
            <a:off x="657974" y="1961124"/>
            <a:ext cx="907550" cy="510500"/>
          </a:xfrm>
          <a:prstGeom prst="rect">
            <a:avLst/>
          </a:prstGeom>
          <a:noFill/>
          <a:ln>
            <a:noFill/>
          </a:ln>
        </p:spPr>
      </p:pic>
      <p:pic>
        <p:nvPicPr>
          <p:cNvPr id="174" name="Google Shape;174;p26"/>
          <p:cNvPicPr preferRelativeResize="0"/>
          <p:nvPr/>
        </p:nvPicPr>
        <p:blipFill>
          <a:blip r:embed="rId5">
            <a:alphaModFix/>
          </a:blip>
          <a:stretch>
            <a:fillRect/>
          </a:stretch>
        </p:blipFill>
        <p:spPr>
          <a:xfrm>
            <a:off x="5925275" y="1709875"/>
            <a:ext cx="2725777" cy="1752285"/>
          </a:xfrm>
          <a:prstGeom prst="rect">
            <a:avLst/>
          </a:prstGeom>
          <a:noFill/>
          <a:ln>
            <a:noFill/>
          </a:ln>
        </p:spPr>
      </p:pic>
      <p:pic>
        <p:nvPicPr>
          <p:cNvPr id="175" name="Google Shape;175;p26"/>
          <p:cNvPicPr preferRelativeResize="0"/>
          <p:nvPr/>
        </p:nvPicPr>
        <p:blipFill>
          <a:blip r:embed="rId6">
            <a:alphaModFix/>
          </a:blip>
          <a:stretch>
            <a:fillRect/>
          </a:stretch>
        </p:blipFill>
        <p:spPr>
          <a:xfrm>
            <a:off x="2991013" y="1695600"/>
            <a:ext cx="2725777" cy="1752285"/>
          </a:xfrm>
          <a:prstGeom prst="rect">
            <a:avLst/>
          </a:prstGeom>
          <a:noFill/>
          <a:ln>
            <a:noFill/>
          </a:ln>
        </p:spPr>
      </p:pic>
      <p:pic>
        <p:nvPicPr>
          <p:cNvPr id="176" name="Google Shape;176;p26"/>
          <p:cNvPicPr preferRelativeResize="0"/>
          <p:nvPr/>
        </p:nvPicPr>
        <p:blipFill>
          <a:blip r:embed="rId7">
            <a:alphaModFix/>
          </a:blip>
          <a:stretch>
            <a:fillRect/>
          </a:stretch>
        </p:blipFill>
        <p:spPr>
          <a:xfrm>
            <a:off x="176574" y="3381850"/>
            <a:ext cx="2547516" cy="1752275"/>
          </a:xfrm>
          <a:prstGeom prst="rect">
            <a:avLst/>
          </a:prstGeom>
          <a:noFill/>
          <a:ln>
            <a:noFill/>
          </a:ln>
        </p:spPr>
      </p:pic>
      <p:pic>
        <p:nvPicPr>
          <p:cNvPr id="177" name="Google Shape;177;p26"/>
          <p:cNvPicPr preferRelativeResize="0"/>
          <p:nvPr/>
        </p:nvPicPr>
        <p:blipFill>
          <a:blip r:embed="rId8">
            <a:alphaModFix/>
          </a:blip>
          <a:stretch>
            <a:fillRect/>
          </a:stretch>
        </p:blipFill>
        <p:spPr>
          <a:xfrm>
            <a:off x="3341075" y="1847699"/>
            <a:ext cx="1106236" cy="380100"/>
          </a:xfrm>
          <a:prstGeom prst="rect">
            <a:avLst/>
          </a:prstGeom>
          <a:noFill/>
          <a:ln>
            <a:noFill/>
          </a:ln>
        </p:spPr>
      </p:pic>
      <p:pic>
        <p:nvPicPr>
          <p:cNvPr id="178" name="Google Shape;178;p26"/>
          <p:cNvPicPr preferRelativeResize="0"/>
          <p:nvPr/>
        </p:nvPicPr>
        <p:blipFill>
          <a:blip r:embed="rId9">
            <a:alphaModFix/>
          </a:blip>
          <a:stretch>
            <a:fillRect/>
          </a:stretch>
        </p:blipFill>
        <p:spPr>
          <a:xfrm>
            <a:off x="6314650" y="2054025"/>
            <a:ext cx="772225" cy="279525"/>
          </a:xfrm>
          <a:prstGeom prst="rect">
            <a:avLst/>
          </a:prstGeom>
          <a:noFill/>
          <a:ln>
            <a:noFill/>
          </a:ln>
        </p:spPr>
      </p:pic>
      <p:pic>
        <p:nvPicPr>
          <p:cNvPr id="179" name="Google Shape;179;p26"/>
          <p:cNvPicPr preferRelativeResize="0"/>
          <p:nvPr/>
        </p:nvPicPr>
        <p:blipFill>
          <a:blip r:embed="rId10">
            <a:alphaModFix/>
          </a:blip>
          <a:stretch>
            <a:fillRect/>
          </a:stretch>
        </p:blipFill>
        <p:spPr>
          <a:xfrm>
            <a:off x="588925" y="4002738"/>
            <a:ext cx="1219100" cy="510500"/>
          </a:xfrm>
          <a:prstGeom prst="rect">
            <a:avLst/>
          </a:prstGeom>
          <a:noFill/>
          <a:ln>
            <a:noFill/>
          </a:ln>
        </p:spPr>
      </p:pic>
      <p:pic>
        <p:nvPicPr>
          <p:cNvPr id="180" name="Google Shape;180;p26"/>
          <p:cNvPicPr preferRelativeResize="0"/>
          <p:nvPr/>
        </p:nvPicPr>
        <p:blipFill>
          <a:blip r:embed="rId11">
            <a:alphaModFix/>
          </a:blip>
          <a:stretch>
            <a:fillRect/>
          </a:stretch>
        </p:blipFill>
        <p:spPr>
          <a:xfrm>
            <a:off x="2806463" y="3520163"/>
            <a:ext cx="3531130" cy="623700"/>
          </a:xfrm>
          <a:prstGeom prst="rect">
            <a:avLst/>
          </a:prstGeom>
          <a:noFill/>
          <a:ln>
            <a:noFill/>
          </a:ln>
        </p:spPr>
      </p:pic>
      <p:sp>
        <p:nvSpPr>
          <p:cNvPr id="181" name="Google Shape;181;p26"/>
          <p:cNvSpPr txBox="1"/>
          <p:nvPr/>
        </p:nvSpPr>
        <p:spPr>
          <a:xfrm>
            <a:off x="2724100" y="4216150"/>
            <a:ext cx="642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Each of the stocks' returns resulted in a beta that is greater than 1. This signifies that the volatility of the prices exceeds that of the market. Small cap and technology stocks typically have higher betas than the market benchmark. Therefore, adding stocks to a portfolio will raise its risk, but it may also improve its expected return.</a:t>
            </a:r>
            <a:endParaRPr sz="12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Measure of  Risk - Drawdown </a:t>
            </a:r>
            <a:r>
              <a:rPr lang="en"/>
              <a:t>Results</a:t>
            </a:r>
            <a:endParaRPr/>
          </a:p>
        </p:txBody>
      </p:sp>
      <p:sp>
        <p:nvSpPr>
          <p:cNvPr id="187" name="Google Shape;187;p27"/>
          <p:cNvSpPr txBox="1"/>
          <p:nvPr/>
        </p:nvSpPr>
        <p:spPr>
          <a:xfrm>
            <a:off x="5045675" y="1374875"/>
            <a:ext cx="3837000" cy="623700"/>
          </a:xfrm>
          <a:prstGeom prst="rect">
            <a:avLst/>
          </a:prstGeom>
          <a:noFill/>
          <a:ln>
            <a:noFill/>
          </a:ln>
        </p:spPr>
        <p:txBody>
          <a:bodyPr anchorCtr="0" anchor="t" bIns="91425" lIns="91425" spcFirstLastPara="1" rIns="91425" wrap="square" tIns="91425">
            <a:noAutofit/>
          </a:bodyPr>
          <a:lstStyle/>
          <a:p>
            <a:pPr indent="-282575" lvl="0" marL="457200" rtl="0" algn="l">
              <a:lnSpc>
                <a:spcPct val="115000"/>
              </a:lnSpc>
              <a:spcBef>
                <a:spcPts val="1100"/>
              </a:spcBef>
              <a:spcAft>
                <a:spcPts val="0"/>
              </a:spcAft>
              <a:buClr>
                <a:schemeClr val="dk2"/>
              </a:buClr>
              <a:buSzPts val="850"/>
              <a:buChar char="●"/>
            </a:pPr>
            <a:r>
              <a:rPr lang="en" sz="850">
                <a:solidFill>
                  <a:schemeClr val="dk2"/>
                </a:solidFill>
                <a:highlight>
                  <a:srgbClr val="FFFFFF"/>
                </a:highlight>
              </a:rPr>
              <a:t>META stock drawdown graph indicates that there has been a pretty steep and steady decline over time.</a:t>
            </a:r>
            <a:endParaRPr sz="850">
              <a:solidFill>
                <a:schemeClr val="dk2"/>
              </a:solidFill>
              <a:highlight>
                <a:srgbClr val="FFFFFF"/>
              </a:highlight>
            </a:endParaRPr>
          </a:p>
          <a:p>
            <a:pPr indent="-282575" lvl="0" marL="457200" rtl="0" algn="l">
              <a:lnSpc>
                <a:spcPct val="115000"/>
              </a:lnSpc>
              <a:spcBef>
                <a:spcPts val="0"/>
              </a:spcBef>
              <a:spcAft>
                <a:spcPts val="0"/>
              </a:spcAft>
              <a:buClr>
                <a:schemeClr val="dk2"/>
              </a:buClr>
              <a:buSzPts val="850"/>
              <a:buChar char="●"/>
            </a:pPr>
            <a:r>
              <a:rPr lang="en" sz="850">
                <a:solidFill>
                  <a:schemeClr val="dk2"/>
                </a:solidFill>
                <a:highlight>
                  <a:srgbClr val="FFFFFF"/>
                </a:highlight>
              </a:rPr>
              <a:t>This suggests that it might be riskier to invest at this time.</a:t>
            </a:r>
            <a:endParaRPr sz="850">
              <a:solidFill>
                <a:schemeClr val="dk2"/>
              </a:solidFill>
              <a:highlight>
                <a:srgbClr val="FFFFFF"/>
              </a:highlight>
            </a:endParaRPr>
          </a:p>
          <a:p>
            <a:pPr indent="0" lvl="0" marL="0" rtl="0" algn="l">
              <a:spcBef>
                <a:spcPts val="500"/>
              </a:spcBef>
              <a:spcAft>
                <a:spcPts val="0"/>
              </a:spcAft>
              <a:buNone/>
            </a:pPr>
            <a:r>
              <a:t/>
            </a:r>
            <a:endParaRPr sz="1100">
              <a:solidFill>
                <a:schemeClr val="dk2"/>
              </a:solidFill>
              <a:latin typeface="Roboto"/>
              <a:ea typeface="Roboto"/>
              <a:cs typeface="Roboto"/>
              <a:sym typeface="Roboto"/>
            </a:endParaRPr>
          </a:p>
        </p:txBody>
      </p:sp>
      <p:sp>
        <p:nvSpPr>
          <p:cNvPr id="188" name="Google Shape;188;p27"/>
          <p:cNvSpPr txBox="1"/>
          <p:nvPr/>
        </p:nvSpPr>
        <p:spPr>
          <a:xfrm>
            <a:off x="5045675" y="1998575"/>
            <a:ext cx="3941400" cy="573300"/>
          </a:xfrm>
          <a:prstGeom prst="rect">
            <a:avLst/>
          </a:prstGeom>
          <a:noFill/>
          <a:ln>
            <a:noFill/>
          </a:ln>
        </p:spPr>
        <p:txBody>
          <a:bodyPr anchorCtr="0" anchor="t" bIns="91425" lIns="91425" spcFirstLastPara="1" rIns="91425" wrap="square" tIns="91425">
            <a:noAutofit/>
          </a:bodyPr>
          <a:lstStyle/>
          <a:p>
            <a:pPr indent="-282575" lvl="0" marL="457200" rtl="0" algn="l">
              <a:lnSpc>
                <a:spcPct val="115000"/>
              </a:lnSpc>
              <a:spcBef>
                <a:spcPts val="1100"/>
              </a:spcBef>
              <a:spcAft>
                <a:spcPts val="0"/>
              </a:spcAft>
              <a:buClr>
                <a:schemeClr val="dk2"/>
              </a:buClr>
              <a:buSzPts val="850"/>
              <a:buChar char="●"/>
            </a:pPr>
            <a:r>
              <a:rPr lang="en" sz="850">
                <a:solidFill>
                  <a:schemeClr val="dk2"/>
                </a:solidFill>
                <a:highlight>
                  <a:srgbClr val="FFFFFF"/>
                </a:highlight>
              </a:rPr>
              <a:t>The AMD Stock has had a rollercoaster year, with a sharp drop from its highest point, making it very unpredictable.</a:t>
            </a:r>
            <a:endParaRPr sz="850">
              <a:solidFill>
                <a:schemeClr val="dk2"/>
              </a:solidFill>
              <a:highlight>
                <a:srgbClr val="FFFFFF"/>
              </a:highlight>
            </a:endParaRPr>
          </a:p>
          <a:p>
            <a:pPr indent="-282575" lvl="0" marL="457200" rtl="0" algn="l">
              <a:lnSpc>
                <a:spcPct val="115000"/>
              </a:lnSpc>
              <a:spcBef>
                <a:spcPts val="0"/>
              </a:spcBef>
              <a:spcAft>
                <a:spcPts val="0"/>
              </a:spcAft>
              <a:buClr>
                <a:schemeClr val="dk2"/>
              </a:buClr>
              <a:buSzPts val="850"/>
              <a:buChar char="●"/>
            </a:pPr>
            <a:r>
              <a:rPr lang="en" sz="850">
                <a:solidFill>
                  <a:schemeClr val="dk2"/>
                </a:solidFill>
                <a:highlight>
                  <a:srgbClr val="FFFFFF"/>
                </a:highlight>
              </a:rPr>
              <a:t>The AMD Stock is risky to invest in at this time.</a:t>
            </a:r>
            <a:endParaRPr sz="850">
              <a:solidFill>
                <a:schemeClr val="dk2"/>
              </a:solidFill>
              <a:highlight>
                <a:srgbClr val="FFFFFF"/>
              </a:highlight>
            </a:endParaRPr>
          </a:p>
          <a:p>
            <a:pPr indent="0" lvl="0" marL="0" rtl="0" algn="l">
              <a:spcBef>
                <a:spcPts val="500"/>
              </a:spcBef>
              <a:spcAft>
                <a:spcPts val="0"/>
              </a:spcAft>
              <a:buNone/>
            </a:pPr>
            <a:r>
              <a:t/>
            </a:r>
            <a:endParaRPr sz="1300">
              <a:solidFill>
                <a:schemeClr val="dk2"/>
              </a:solidFill>
              <a:latin typeface="Roboto"/>
              <a:ea typeface="Roboto"/>
              <a:cs typeface="Roboto"/>
              <a:sym typeface="Roboto"/>
            </a:endParaRPr>
          </a:p>
        </p:txBody>
      </p:sp>
      <p:sp>
        <p:nvSpPr>
          <p:cNvPr id="189" name="Google Shape;189;p27"/>
          <p:cNvSpPr txBox="1"/>
          <p:nvPr/>
        </p:nvSpPr>
        <p:spPr>
          <a:xfrm>
            <a:off x="5045675" y="2571750"/>
            <a:ext cx="3837000" cy="657000"/>
          </a:xfrm>
          <a:prstGeom prst="rect">
            <a:avLst/>
          </a:prstGeom>
          <a:noFill/>
          <a:ln>
            <a:noFill/>
          </a:ln>
        </p:spPr>
        <p:txBody>
          <a:bodyPr anchorCtr="0" anchor="t" bIns="91425" lIns="91425" spcFirstLastPara="1" rIns="91425" wrap="square" tIns="91425">
            <a:noAutofit/>
          </a:bodyPr>
          <a:lstStyle/>
          <a:p>
            <a:pPr indent="-276225" lvl="0" marL="457200" rtl="0" algn="l">
              <a:lnSpc>
                <a:spcPct val="115000"/>
              </a:lnSpc>
              <a:spcBef>
                <a:spcPts val="1100"/>
              </a:spcBef>
              <a:spcAft>
                <a:spcPts val="0"/>
              </a:spcAft>
              <a:buClr>
                <a:schemeClr val="dk2"/>
              </a:buClr>
              <a:buSzPts val="750"/>
              <a:buChar char="●"/>
            </a:pPr>
            <a:r>
              <a:rPr lang="en" sz="750">
                <a:solidFill>
                  <a:schemeClr val="dk2"/>
                </a:solidFill>
                <a:highlight>
                  <a:srgbClr val="FFFFFF"/>
                </a:highlight>
              </a:rPr>
              <a:t>The NVDA stock graph is showing the ups and downs of the stock for the past year. After reaching its peak, it has continued to drop.</a:t>
            </a:r>
            <a:endParaRPr sz="750">
              <a:solidFill>
                <a:schemeClr val="dk2"/>
              </a:solidFill>
              <a:highlight>
                <a:srgbClr val="FFFFFF"/>
              </a:highlight>
            </a:endParaRPr>
          </a:p>
          <a:p>
            <a:pPr indent="-276225" lvl="0" marL="457200" rtl="0" algn="l">
              <a:lnSpc>
                <a:spcPct val="115000"/>
              </a:lnSpc>
              <a:spcBef>
                <a:spcPts val="0"/>
              </a:spcBef>
              <a:spcAft>
                <a:spcPts val="0"/>
              </a:spcAft>
              <a:buClr>
                <a:schemeClr val="dk2"/>
              </a:buClr>
              <a:buSzPts val="750"/>
              <a:buChar char="●"/>
            </a:pPr>
            <a:r>
              <a:rPr lang="en" sz="750">
                <a:solidFill>
                  <a:schemeClr val="dk2"/>
                </a:solidFill>
                <a:highlight>
                  <a:srgbClr val="FFFFFF"/>
                </a:highlight>
              </a:rPr>
              <a:t>This suggests that the stock is very volatile, and it is risky to invest in at this time.</a:t>
            </a:r>
            <a:endParaRPr sz="750">
              <a:solidFill>
                <a:schemeClr val="dk2"/>
              </a:solidFill>
              <a:highlight>
                <a:srgbClr val="FFFFFF"/>
              </a:highlight>
            </a:endParaRPr>
          </a:p>
          <a:p>
            <a:pPr indent="0" lvl="0" marL="0" rtl="0" algn="l">
              <a:spcBef>
                <a:spcPts val="500"/>
              </a:spcBef>
              <a:spcAft>
                <a:spcPts val="0"/>
              </a:spcAft>
              <a:buNone/>
            </a:pPr>
            <a:r>
              <a:t/>
            </a:r>
            <a:endParaRPr>
              <a:solidFill>
                <a:schemeClr val="dk2"/>
              </a:solidFill>
              <a:latin typeface="Roboto"/>
              <a:ea typeface="Roboto"/>
              <a:cs typeface="Roboto"/>
              <a:sym typeface="Roboto"/>
            </a:endParaRPr>
          </a:p>
        </p:txBody>
      </p:sp>
      <p:sp>
        <p:nvSpPr>
          <p:cNvPr id="190" name="Google Shape;190;p27"/>
          <p:cNvSpPr txBox="1"/>
          <p:nvPr/>
        </p:nvSpPr>
        <p:spPr>
          <a:xfrm>
            <a:off x="5081725" y="3228750"/>
            <a:ext cx="3837000" cy="699000"/>
          </a:xfrm>
          <a:prstGeom prst="rect">
            <a:avLst/>
          </a:prstGeom>
          <a:noFill/>
          <a:ln>
            <a:noFill/>
          </a:ln>
        </p:spPr>
        <p:txBody>
          <a:bodyPr anchorCtr="0" anchor="t" bIns="91425" lIns="91425" spcFirstLastPara="1" rIns="91425" wrap="square" tIns="91425">
            <a:noAutofit/>
          </a:bodyPr>
          <a:lstStyle/>
          <a:p>
            <a:pPr indent="-276225" lvl="0" marL="457200" rtl="0" algn="l">
              <a:lnSpc>
                <a:spcPct val="115000"/>
              </a:lnSpc>
              <a:spcBef>
                <a:spcPts val="1100"/>
              </a:spcBef>
              <a:spcAft>
                <a:spcPts val="0"/>
              </a:spcAft>
              <a:buClr>
                <a:schemeClr val="dk2"/>
              </a:buClr>
              <a:buSzPts val="750"/>
              <a:buChar char="●"/>
            </a:pPr>
            <a:r>
              <a:rPr lang="en" sz="750">
                <a:solidFill>
                  <a:schemeClr val="dk2"/>
                </a:solidFill>
                <a:highlight>
                  <a:srgbClr val="FFFFFF"/>
                </a:highlight>
              </a:rPr>
              <a:t>The AI stock has had its up and downs when it comes to drawdowsm, but not too drastic.</a:t>
            </a:r>
            <a:endParaRPr sz="750">
              <a:solidFill>
                <a:schemeClr val="dk2"/>
              </a:solidFill>
              <a:highlight>
                <a:srgbClr val="FFFFFF"/>
              </a:highlight>
            </a:endParaRPr>
          </a:p>
          <a:p>
            <a:pPr indent="-276225" lvl="0" marL="457200" rtl="0" algn="l">
              <a:lnSpc>
                <a:spcPct val="115000"/>
              </a:lnSpc>
              <a:spcBef>
                <a:spcPts val="0"/>
              </a:spcBef>
              <a:spcAft>
                <a:spcPts val="0"/>
              </a:spcAft>
              <a:buClr>
                <a:schemeClr val="dk2"/>
              </a:buClr>
              <a:buSzPts val="750"/>
              <a:buChar char="●"/>
            </a:pPr>
            <a:r>
              <a:rPr lang="en" sz="750">
                <a:solidFill>
                  <a:schemeClr val="dk2"/>
                </a:solidFill>
                <a:highlight>
                  <a:srgbClr val="FFFFFF"/>
                </a:highlight>
              </a:rPr>
              <a:t>In terms of risks, the AI stock is somewhat steady and not too risky to </a:t>
            </a:r>
            <a:r>
              <a:rPr lang="en" sz="750">
                <a:solidFill>
                  <a:schemeClr val="dk2"/>
                </a:solidFill>
                <a:highlight>
                  <a:srgbClr val="FFFFFF"/>
                </a:highlight>
              </a:rPr>
              <a:t>invest</a:t>
            </a:r>
            <a:r>
              <a:rPr lang="en" sz="750">
                <a:solidFill>
                  <a:schemeClr val="dk2"/>
                </a:solidFill>
                <a:highlight>
                  <a:srgbClr val="FFFFFF"/>
                </a:highlight>
              </a:rPr>
              <a:t> in at this moment.</a:t>
            </a:r>
            <a:endParaRPr sz="750">
              <a:solidFill>
                <a:schemeClr val="dk2"/>
              </a:solidFill>
              <a:highlight>
                <a:srgbClr val="FFFFFF"/>
              </a:highlight>
            </a:endParaRPr>
          </a:p>
          <a:p>
            <a:pPr indent="0" lvl="0" marL="0" rtl="0" algn="l">
              <a:spcBef>
                <a:spcPts val="500"/>
              </a:spcBef>
              <a:spcAft>
                <a:spcPts val="0"/>
              </a:spcAft>
              <a:buNone/>
            </a:pPr>
            <a:r>
              <a:t/>
            </a:r>
            <a:endParaRPr sz="1200">
              <a:solidFill>
                <a:schemeClr val="dk2"/>
              </a:solidFill>
              <a:latin typeface="Roboto"/>
              <a:ea typeface="Roboto"/>
              <a:cs typeface="Roboto"/>
              <a:sym typeface="Roboto"/>
            </a:endParaRPr>
          </a:p>
        </p:txBody>
      </p:sp>
      <p:sp>
        <p:nvSpPr>
          <p:cNvPr id="191" name="Google Shape;191;p27"/>
          <p:cNvSpPr txBox="1"/>
          <p:nvPr/>
        </p:nvSpPr>
        <p:spPr>
          <a:xfrm>
            <a:off x="5087600" y="3955475"/>
            <a:ext cx="3976500" cy="10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oboto"/>
                <a:ea typeface="Roboto"/>
                <a:cs typeface="Roboto"/>
                <a:sym typeface="Roboto"/>
              </a:rPr>
              <a:t>Based on the finding of the graphs, META  is dropping a lot, which indicates it is </a:t>
            </a:r>
            <a:r>
              <a:rPr lang="en" sz="800">
                <a:solidFill>
                  <a:schemeClr val="dk2"/>
                </a:solidFill>
                <a:latin typeface="Roboto"/>
                <a:ea typeface="Roboto"/>
                <a:cs typeface="Roboto"/>
                <a:sym typeface="Roboto"/>
              </a:rPr>
              <a:t>risky</a:t>
            </a:r>
            <a:r>
              <a:rPr lang="en" sz="800">
                <a:solidFill>
                  <a:schemeClr val="dk2"/>
                </a:solidFill>
                <a:latin typeface="Roboto"/>
                <a:ea typeface="Roboto"/>
                <a:cs typeface="Roboto"/>
                <a:sym typeface="Roboto"/>
              </a:rPr>
              <a:t> to invest in. NVDA goes up and down a lot,which makes it very unpredictable. </a:t>
            </a:r>
            <a:endParaRPr sz="800">
              <a:solidFill>
                <a:schemeClr val="dk2"/>
              </a:solidFill>
              <a:latin typeface="Roboto"/>
              <a:ea typeface="Roboto"/>
              <a:cs typeface="Roboto"/>
              <a:sym typeface="Roboto"/>
            </a:endParaRPr>
          </a:p>
          <a:p>
            <a:pPr indent="0" lvl="0" marL="0" rtl="0" algn="l">
              <a:spcBef>
                <a:spcPts val="0"/>
              </a:spcBef>
              <a:spcAft>
                <a:spcPts val="0"/>
              </a:spcAft>
              <a:buNone/>
            </a:pPr>
            <a:r>
              <a:rPr lang="en" sz="800">
                <a:solidFill>
                  <a:schemeClr val="dk2"/>
                </a:solidFill>
                <a:latin typeface="Roboto"/>
                <a:ea typeface="Roboto"/>
                <a:cs typeface="Roboto"/>
                <a:sym typeface="Roboto"/>
              </a:rPr>
              <a:t>AMD has some ups and downs as well but it is not as unpredictable as NVDA.</a:t>
            </a:r>
            <a:r>
              <a:rPr lang="en" sz="1200">
                <a:solidFill>
                  <a:schemeClr val="dk2"/>
                </a:solidFill>
                <a:latin typeface="Roboto"/>
                <a:ea typeface="Roboto"/>
                <a:cs typeface="Roboto"/>
                <a:sym typeface="Roboto"/>
              </a:rPr>
              <a:t> </a:t>
            </a:r>
            <a:r>
              <a:rPr lang="en" sz="800">
                <a:solidFill>
                  <a:schemeClr val="dk2"/>
                </a:solidFill>
                <a:latin typeface="Roboto"/>
                <a:ea typeface="Roboto"/>
                <a:cs typeface="Roboto"/>
                <a:sym typeface="Roboto"/>
              </a:rPr>
              <a:t>However,  AI stock is more stable and no </a:t>
            </a:r>
            <a:r>
              <a:rPr lang="en" sz="800">
                <a:solidFill>
                  <a:schemeClr val="dk2"/>
                </a:solidFill>
                <a:latin typeface="Roboto"/>
                <a:ea typeface="Roboto"/>
                <a:cs typeface="Roboto"/>
                <a:sym typeface="Roboto"/>
              </a:rPr>
              <a:t>significant</a:t>
            </a:r>
            <a:r>
              <a:rPr lang="en" sz="800">
                <a:solidFill>
                  <a:schemeClr val="dk2"/>
                </a:solidFill>
                <a:latin typeface="Roboto"/>
                <a:ea typeface="Roboto"/>
                <a:cs typeface="Roboto"/>
                <a:sym typeface="Roboto"/>
              </a:rPr>
              <a:t> changes has </a:t>
            </a:r>
            <a:r>
              <a:rPr lang="en" sz="800">
                <a:solidFill>
                  <a:schemeClr val="dk2"/>
                </a:solidFill>
                <a:latin typeface="Roboto"/>
                <a:ea typeface="Roboto"/>
                <a:cs typeface="Roboto"/>
                <a:sym typeface="Roboto"/>
              </a:rPr>
              <a:t>occurred yet.</a:t>
            </a:r>
            <a:r>
              <a:rPr lang="en" sz="800">
                <a:solidFill>
                  <a:schemeClr val="dk2"/>
                </a:solidFill>
                <a:latin typeface="Roboto"/>
                <a:ea typeface="Roboto"/>
                <a:cs typeface="Roboto"/>
                <a:sym typeface="Roboto"/>
              </a:rPr>
              <a:t> </a:t>
            </a:r>
            <a:endParaRPr sz="8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192" name="Google Shape;192;p27"/>
          <p:cNvPicPr preferRelativeResize="0"/>
          <p:nvPr/>
        </p:nvPicPr>
        <p:blipFill>
          <a:blip r:embed="rId3">
            <a:alphaModFix/>
          </a:blip>
          <a:stretch>
            <a:fillRect/>
          </a:stretch>
        </p:blipFill>
        <p:spPr>
          <a:xfrm>
            <a:off x="28425" y="3136050"/>
            <a:ext cx="2614726" cy="1818750"/>
          </a:xfrm>
          <a:prstGeom prst="rect">
            <a:avLst/>
          </a:prstGeom>
          <a:noFill/>
          <a:ln>
            <a:noFill/>
          </a:ln>
        </p:spPr>
      </p:pic>
      <p:pic>
        <p:nvPicPr>
          <p:cNvPr id="193" name="Google Shape;193;p27"/>
          <p:cNvPicPr preferRelativeResize="0"/>
          <p:nvPr/>
        </p:nvPicPr>
        <p:blipFill>
          <a:blip r:embed="rId4">
            <a:alphaModFix/>
          </a:blip>
          <a:stretch>
            <a:fillRect/>
          </a:stretch>
        </p:blipFill>
        <p:spPr>
          <a:xfrm>
            <a:off x="28425" y="1267825"/>
            <a:ext cx="2462192" cy="1728000"/>
          </a:xfrm>
          <a:prstGeom prst="rect">
            <a:avLst/>
          </a:prstGeom>
          <a:noFill/>
          <a:ln>
            <a:noFill/>
          </a:ln>
        </p:spPr>
      </p:pic>
      <p:pic>
        <p:nvPicPr>
          <p:cNvPr id="194" name="Google Shape;194;p27"/>
          <p:cNvPicPr preferRelativeResize="0"/>
          <p:nvPr/>
        </p:nvPicPr>
        <p:blipFill>
          <a:blip r:embed="rId5">
            <a:alphaModFix/>
          </a:blip>
          <a:stretch>
            <a:fillRect/>
          </a:stretch>
        </p:blipFill>
        <p:spPr>
          <a:xfrm>
            <a:off x="2648924" y="1267826"/>
            <a:ext cx="2238450" cy="1617742"/>
          </a:xfrm>
          <a:prstGeom prst="rect">
            <a:avLst/>
          </a:prstGeom>
          <a:noFill/>
          <a:ln>
            <a:noFill/>
          </a:ln>
        </p:spPr>
      </p:pic>
      <p:pic>
        <p:nvPicPr>
          <p:cNvPr id="195" name="Google Shape;195;p27"/>
          <p:cNvPicPr preferRelativeResize="0"/>
          <p:nvPr/>
        </p:nvPicPr>
        <p:blipFill>
          <a:blip r:embed="rId6">
            <a:alphaModFix/>
          </a:blip>
          <a:stretch>
            <a:fillRect/>
          </a:stretch>
        </p:blipFill>
        <p:spPr>
          <a:xfrm>
            <a:off x="2490625" y="3136050"/>
            <a:ext cx="2462200" cy="18529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 </a:t>
            </a:r>
            <a:endParaRPr/>
          </a:p>
        </p:txBody>
      </p:sp>
      <p:sp>
        <p:nvSpPr>
          <p:cNvPr id="201" name="Google Shape;201;p28"/>
          <p:cNvSpPr txBox="1"/>
          <p:nvPr/>
        </p:nvSpPr>
        <p:spPr>
          <a:xfrm>
            <a:off x="447250" y="1509500"/>
            <a:ext cx="7512600" cy="3291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NVDA displays high volatility with substantial price fluctuations, indicated by its high standard deviation and variance, making it less suitable for risk-averse investors. In contrast, AI stocks show more stability with minimal significant changes.</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META's significant drawdowns suggest high investment risk, whereas NVDA's unpredictable price movements emphasize its instability. AMD shows moderate volatility, which is less than NVDA but more than AI stocks.</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Despite past performances, AMD, AI, META, and NVDA all exhibit a positive correlation and an upward trend in returns over 1, 3, 5, and 10 years, highlighting potential growth opportunities in AI investments as the market has not yet peaked.</a:t>
            </a:r>
            <a:endParaRPr sz="13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nvSpPr>
        <p:spPr>
          <a:xfrm>
            <a:off x="234550" y="1535800"/>
            <a:ext cx="8399400" cy="26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4800">
              <a:solidFill>
                <a:schemeClr val="dk2"/>
              </a:solidFill>
              <a:latin typeface="Lobster"/>
              <a:ea typeface="Lobster"/>
              <a:cs typeface="Lobster"/>
              <a:sym typeface="Lobster"/>
            </a:endParaRPr>
          </a:p>
          <a:p>
            <a:pPr indent="0" lvl="0" marL="0" rtl="0" algn="ctr">
              <a:spcBef>
                <a:spcPts val="0"/>
              </a:spcBef>
              <a:spcAft>
                <a:spcPts val="0"/>
              </a:spcAft>
              <a:buNone/>
            </a:pPr>
            <a:r>
              <a:rPr lang="en" sz="4800">
                <a:solidFill>
                  <a:schemeClr val="dk2"/>
                </a:solidFill>
                <a:latin typeface="Lobster"/>
                <a:ea typeface="Lobster"/>
                <a:cs typeface="Lobster"/>
                <a:sym typeface="Lobster"/>
              </a:rPr>
              <a:t>Thank You </a:t>
            </a:r>
            <a:endParaRPr sz="4800">
              <a:solidFill>
                <a:schemeClr val="dk2"/>
              </a:solidFill>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25" y="235375"/>
            <a:ext cx="8520600" cy="88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a:t>Project Description/outline</a:t>
            </a:r>
            <a:endParaRPr b="1"/>
          </a:p>
        </p:txBody>
      </p:sp>
      <p:sp>
        <p:nvSpPr>
          <p:cNvPr id="75" name="Google Shape;75;p14"/>
          <p:cNvSpPr txBox="1"/>
          <p:nvPr>
            <p:ph idx="4294967295" type="ctrTitle"/>
          </p:nvPr>
        </p:nvSpPr>
        <p:spPr>
          <a:xfrm>
            <a:off x="213900" y="1403625"/>
            <a:ext cx="8716200" cy="3615000"/>
          </a:xfrm>
          <a:prstGeom prst="rect">
            <a:avLst/>
          </a:prstGeom>
          <a:solidFill>
            <a:srgbClr val="FFFFFF"/>
          </a:solidFill>
          <a:ln>
            <a:noFill/>
          </a:ln>
        </p:spPr>
        <p:txBody>
          <a:bodyPr anchorCtr="0" anchor="t" bIns="91425" lIns="91425" spcFirstLastPara="1" rIns="91425" wrap="square" tIns="91425">
            <a:normAutofit/>
          </a:bodyPr>
          <a:lstStyle/>
          <a:p>
            <a:pPr indent="0" lvl="0" marL="0" rtl="0" algn="l">
              <a:lnSpc>
                <a:spcPct val="125454"/>
              </a:lnSpc>
              <a:spcBef>
                <a:spcPts val="0"/>
              </a:spcBef>
              <a:spcAft>
                <a:spcPts val="0"/>
              </a:spcAft>
              <a:buNone/>
            </a:pPr>
            <a:r>
              <a:rPr lang="en" sz="1200">
                <a:solidFill>
                  <a:srgbClr val="000000"/>
                </a:solidFill>
                <a:latin typeface="Arial"/>
                <a:ea typeface="Arial"/>
                <a:cs typeface="Arial"/>
                <a:sym typeface="Arial"/>
              </a:rPr>
              <a:t>Our project aims to analyze the historical performance of AI stocks from NVIDIA (NVDA), Meta Platforms (META), C3.ai (AI), and Advanced Micro Devices, Inc. (AMD). We will use historical price data of these stocks to determine stock prices, rates of return, moving averages, correlations, and the measure of risk related to these stocks.</a:t>
            </a:r>
            <a:endParaRPr sz="1200">
              <a:solidFill>
                <a:srgbClr val="000000"/>
              </a:solidFill>
              <a:latin typeface="Arial"/>
              <a:ea typeface="Arial"/>
              <a:cs typeface="Arial"/>
              <a:sym typeface="Arial"/>
            </a:endParaRPr>
          </a:p>
          <a:p>
            <a:pPr indent="0" lvl="0" marL="0" rtl="0" algn="l">
              <a:lnSpc>
                <a:spcPct val="125454"/>
              </a:lnSpc>
              <a:spcBef>
                <a:spcPts val="800"/>
              </a:spcBef>
              <a:spcAft>
                <a:spcPts val="0"/>
              </a:spcAft>
              <a:buNone/>
            </a:pPr>
            <a:r>
              <a:rPr b="1" lang="en" sz="1311">
                <a:solidFill>
                  <a:srgbClr val="000000"/>
                </a:solidFill>
                <a:latin typeface="Arial"/>
                <a:ea typeface="Arial"/>
                <a:cs typeface="Arial"/>
                <a:sym typeface="Arial"/>
              </a:rPr>
              <a:t>The presentation will focus on the following areas and questions:</a:t>
            </a:r>
            <a:endParaRPr b="1" sz="1311">
              <a:solidFill>
                <a:srgbClr val="000000"/>
              </a:solidFill>
              <a:latin typeface="Arial"/>
              <a:ea typeface="Arial"/>
              <a:cs typeface="Arial"/>
              <a:sym typeface="Arial"/>
            </a:endParaRPr>
          </a:p>
          <a:p>
            <a:pPr indent="0" lvl="0" marL="457200" rtl="0" algn="l">
              <a:lnSpc>
                <a:spcPct val="115000"/>
              </a:lnSpc>
              <a:spcBef>
                <a:spcPts val="800"/>
              </a:spcBef>
              <a:spcAft>
                <a:spcPts val="0"/>
              </a:spcAft>
              <a:buNone/>
            </a:pPr>
            <a:r>
              <a:rPr lang="en" sz="1200">
                <a:solidFill>
                  <a:srgbClr val="000000"/>
                </a:solidFill>
                <a:latin typeface="Arial"/>
                <a:ea typeface="Arial"/>
                <a:cs typeface="Arial"/>
                <a:sym typeface="Arial"/>
              </a:rPr>
              <a:t>Statistical measures</a:t>
            </a:r>
            <a:endParaRPr sz="1200">
              <a:solidFill>
                <a:srgbClr val="000000"/>
              </a:solidFill>
              <a:latin typeface="Arial"/>
              <a:ea typeface="Arial"/>
              <a:cs typeface="Arial"/>
              <a:sym typeface="Arial"/>
            </a:endParaRPr>
          </a:p>
          <a:p>
            <a:pPr indent="-298450" lvl="1" marL="914400" rtl="0" algn="l">
              <a:lnSpc>
                <a:spcPct val="115000"/>
              </a:lnSpc>
              <a:spcBef>
                <a:spcPts val="800"/>
              </a:spcBef>
              <a:spcAft>
                <a:spcPts val="0"/>
              </a:spcAft>
              <a:buClr>
                <a:srgbClr val="000000"/>
              </a:buClr>
              <a:buSzPts val="1100"/>
              <a:buFont typeface="Arial"/>
              <a:buChar char="-"/>
            </a:pP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What is the change in stock prices over the period of</a:t>
            </a:r>
            <a:r>
              <a:rPr lang="en" sz="1100">
                <a:solidFill>
                  <a:srgbClr val="FF0000"/>
                </a:solidFill>
                <a:latin typeface="Arial"/>
                <a:ea typeface="Arial"/>
                <a:cs typeface="Arial"/>
                <a:sym typeface="Arial"/>
              </a:rPr>
              <a:t> </a:t>
            </a:r>
            <a:r>
              <a:rPr lang="en" sz="1100">
                <a:solidFill>
                  <a:srgbClr val="000000"/>
                </a:solidFill>
                <a:latin typeface="Arial"/>
                <a:ea typeface="Arial"/>
                <a:cs typeface="Arial"/>
                <a:sym typeface="Arial"/>
              </a:rPr>
              <a:t>ten years? </a:t>
            </a:r>
            <a:endParaRPr sz="700">
              <a:solidFill>
                <a:srgbClr val="000000"/>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Arial"/>
              <a:buChar char="-"/>
            </a:pP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What trends and patterns do these stocks have in common?</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What is the annual rate of return of each stock?</a:t>
            </a:r>
            <a:endParaRPr sz="12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200">
                <a:solidFill>
                  <a:srgbClr val="000000"/>
                </a:solidFill>
                <a:latin typeface="Arial"/>
                <a:ea typeface="Arial"/>
                <a:cs typeface="Arial"/>
                <a:sym typeface="Arial"/>
              </a:rPr>
              <a:t>Comparative analysis</a:t>
            </a:r>
            <a:endParaRPr sz="1200">
              <a:solidFill>
                <a:srgbClr val="000000"/>
              </a:solidFill>
              <a:latin typeface="Arial"/>
              <a:ea typeface="Arial"/>
              <a:cs typeface="Arial"/>
              <a:sym typeface="Arial"/>
            </a:endParaRPr>
          </a:p>
          <a:p>
            <a:pPr indent="-298450" lvl="1" marL="914400" rtl="0" algn="l">
              <a:lnSpc>
                <a:spcPct val="115000"/>
              </a:lnSpc>
              <a:spcBef>
                <a:spcPts val="800"/>
              </a:spcBef>
              <a:spcAft>
                <a:spcPts val="0"/>
              </a:spcAft>
              <a:buClr>
                <a:srgbClr val="000000"/>
              </a:buClr>
              <a:buSzPts val="1100"/>
              <a:buFont typeface="Arial"/>
              <a:buChar char="-"/>
            </a:pPr>
            <a:r>
              <a:rPr lang="en" sz="1100">
                <a:solidFill>
                  <a:srgbClr val="000000"/>
                </a:solidFill>
                <a:latin typeface="Arial"/>
                <a:ea typeface="Arial"/>
                <a:cs typeface="Arial"/>
                <a:sym typeface="Arial"/>
              </a:rPr>
              <a:t>What is the moving average (determine specific averages) of the various stocks.</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What is the correlation between the daily returns of the stocks?</a:t>
            </a:r>
            <a:endParaRPr sz="12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200">
                <a:solidFill>
                  <a:srgbClr val="000000"/>
                </a:solidFill>
                <a:latin typeface="Arial"/>
                <a:ea typeface="Arial"/>
                <a:cs typeface="Arial"/>
                <a:sym typeface="Arial"/>
              </a:rPr>
              <a:t>Measure of Risk</a:t>
            </a:r>
            <a:endParaRPr sz="1200">
              <a:solidFill>
                <a:srgbClr val="000000"/>
              </a:solidFill>
              <a:latin typeface="Arial"/>
              <a:ea typeface="Arial"/>
              <a:cs typeface="Arial"/>
              <a:sym typeface="Arial"/>
            </a:endParaRPr>
          </a:p>
          <a:p>
            <a:pPr indent="-298450" lvl="1" marL="914400" rtl="0" algn="l">
              <a:lnSpc>
                <a:spcPct val="115000"/>
              </a:lnSpc>
              <a:spcBef>
                <a:spcPts val="800"/>
              </a:spcBef>
              <a:spcAft>
                <a:spcPts val="0"/>
              </a:spcAft>
              <a:buClr>
                <a:srgbClr val="000000"/>
              </a:buClr>
              <a:buSzPts val="1100"/>
              <a:buFont typeface="Arial"/>
              <a:buChar char="-"/>
            </a:pPr>
            <a:r>
              <a:rPr lang="en" sz="1100">
                <a:solidFill>
                  <a:srgbClr val="000000"/>
                </a:solidFill>
                <a:latin typeface="Arial"/>
                <a:ea typeface="Arial"/>
                <a:cs typeface="Arial"/>
                <a:sym typeface="Arial"/>
              </a:rPr>
              <a:t>What is the risk associated (as measured by the beta and drawdown of each stock) with investing in these stocks.</a:t>
            </a:r>
            <a:endParaRPr b="1" sz="11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Statistical</a:t>
            </a:r>
            <a:r>
              <a:rPr lang="en"/>
              <a:t> Measures</a:t>
            </a:r>
            <a:endParaRPr/>
          </a:p>
        </p:txBody>
      </p:sp>
      <p:sp>
        <p:nvSpPr>
          <p:cNvPr id="81" name="Google Shape;81;p15"/>
          <p:cNvSpPr txBox="1"/>
          <p:nvPr>
            <p:ph idx="1" type="subTitle"/>
          </p:nvPr>
        </p:nvSpPr>
        <p:spPr>
          <a:xfrm>
            <a:off x="311700" y="1334375"/>
            <a:ext cx="6944100" cy="1282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2480">
                <a:solidFill>
                  <a:srgbClr val="212121"/>
                </a:solidFill>
              </a:rPr>
              <a:t>In this section, we discuss the </a:t>
            </a:r>
            <a:r>
              <a:rPr lang="en" sz="2480">
                <a:solidFill>
                  <a:srgbClr val="212121"/>
                </a:solidFill>
              </a:rPr>
              <a:t>statistical measures and statistical summary of the the four stocks</a:t>
            </a:r>
            <a:endParaRPr sz="2480">
              <a:solidFill>
                <a:srgbClr val="21212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219938" y="16585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Statistical Measures</a:t>
            </a:r>
            <a:endParaRPr/>
          </a:p>
        </p:txBody>
      </p:sp>
      <p:sp>
        <p:nvSpPr>
          <p:cNvPr id="87" name="Google Shape;87;p16"/>
          <p:cNvSpPr txBox="1"/>
          <p:nvPr/>
        </p:nvSpPr>
        <p:spPr>
          <a:xfrm>
            <a:off x="117675" y="2813675"/>
            <a:ext cx="8058000" cy="21984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This statistical  analysis shows the performance of NVDA, META,AMD and AI over a period of ten years</a:t>
            </a:r>
            <a:endParaRPr sz="1100"/>
          </a:p>
          <a:p>
            <a:pPr indent="-298450" lvl="0" marL="457200" rtl="0" algn="l">
              <a:spcBef>
                <a:spcPts val="0"/>
              </a:spcBef>
              <a:spcAft>
                <a:spcPts val="0"/>
              </a:spcAft>
              <a:buSzPts val="1100"/>
              <a:buChar char="●"/>
            </a:pPr>
            <a:r>
              <a:rPr lang="en" sz="1100"/>
              <a:t>The mean shows the average closing price of each stock .Based on 252 trading days, these values give useful comparisons of the stock prices over time.</a:t>
            </a:r>
            <a:endParaRPr sz="1100"/>
          </a:p>
          <a:p>
            <a:pPr indent="-298450" lvl="0" marL="457200" rtl="0" algn="l">
              <a:spcBef>
                <a:spcPts val="0"/>
              </a:spcBef>
              <a:spcAft>
                <a:spcPts val="0"/>
              </a:spcAft>
              <a:buSzPts val="1100"/>
              <a:buChar char="●"/>
            </a:pPr>
            <a:r>
              <a:rPr lang="en" sz="1100"/>
              <a:t>The median of all the stocks shown above shows the central tendency of all the stocks and these values or prices will remain centered as a typical market price.</a:t>
            </a:r>
            <a:endParaRPr sz="1100"/>
          </a:p>
          <a:p>
            <a:pPr indent="-298450" lvl="0" marL="457200" rtl="0" algn="l">
              <a:spcBef>
                <a:spcPts val="0"/>
              </a:spcBef>
              <a:spcAft>
                <a:spcPts val="0"/>
              </a:spcAft>
              <a:buSzPts val="1100"/>
              <a:buChar char="●"/>
            </a:pPr>
            <a:r>
              <a:rPr lang="en" sz="1100"/>
              <a:t>The standard deviation above for each stock shows the variation of the stock prices from the mean stock price. From our data, NVDA has high price fluctuations.</a:t>
            </a:r>
            <a:endParaRPr sz="1100"/>
          </a:p>
          <a:p>
            <a:pPr indent="-298450" lvl="0" marL="457200" rtl="0" algn="l">
              <a:spcBef>
                <a:spcPts val="0"/>
              </a:spcBef>
              <a:spcAft>
                <a:spcPts val="0"/>
              </a:spcAft>
              <a:buSzPts val="1100"/>
              <a:buChar char="●"/>
            </a:pPr>
            <a:r>
              <a:rPr lang="en" sz="1100"/>
              <a:t>The standard error of the stocks above indicates that the stock price of NVDA is quite unstable since it is a bit far from the mean</a:t>
            </a:r>
            <a:endParaRPr sz="1100"/>
          </a:p>
          <a:p>
            <a:pPr indent="-298450" lvl="0" marL="457200" rtl="0" algn="l">
              <a:spcBef>
                <a:spcPts val="0"/>
              </a:spcBef>
              <a:spcAft>
                <a:spcPts val="0"/>
              </a:spcAft>
              <a:buSzPts val="1100"/>
              <a:buChar char="●"/>
            </a:pPr>
            <a:r>
              <a:rPr lang="en" sz="1100"/>
              <a:t>The variance shown above shows how risky these stocks are. For a risk averse individual, NVDA is not the best option since it shows evidence of unpredictability.</a:t>
            </a:r>
            <a:endParaRPr sz="1100"/>
          </a:p>
        </p:txBody>
      </p:sp>
      <p:pic>
        <p:nvPicPr>
          <p:cNvPr id="88" name="Google Shape;88;p16"/>
          <p:cNvPicPr preferRelativeResize="0"/>
          <p:nvPr/>
        </p:nvPicPr>
        <p:blipFill rotWithShape="1">
          <a:blip r:embed="rId3">
            <a:alphaModFix/>
          </a:blip>
          <a:srcRect b="0" l="4205" r="0" t="0"/>
          <a:stretch/>
        </p:blipFill>
        <p:spPr>
          <a:xfrm>
            <a:off x="282200" y="1291650"/>
            <a:ext cx="8579601" cy="1552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Percent Change and  Return of Return</a:t>
            </a:r>
            <a:endParaRPr/>
          </a:p>
        </p:txBody>
      </p:sp>
      <p:sp>
        <p:nvSpPr>
          <p:cNvPr id="94" name="Google Shape;94;p17"/>
          <p:cNvSpPr txBox="1"/>
          <p:nvPr/>
        </p:nvSpPr>
        <p:spPr>
          <a:xfrm>
            <a:off x="311725" y="3281300"/>
            <a:ext cx="78018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12121"/>
                </a:solidFill>
              </a:rPr>
              <a:t>Based on the analysis above AMD had the </a:t>
            </a:r>
            <a:r>
              <a:rPr lang="en" sz="1100">
                <a:solidFill>
                  <a:srgbClr val="212121"/>
                </a:solidFill>
              </a:rPr>
              <a:t>highest</a:t>
            </a:r>
            <a:r>
              <a:rPr lang="en" sz="1100">
                <a:solidFill>
                  <a:srgbClr val="212121"/>
                </a:solidFill>
              </a:rPr>
              <a:t> annual rate of return and META the lowest. Over the period of ten years, NVDA has had the highest return and AI the lowest. This is also based on the fact that AI has been on the market for only a year.</a:t>
            </a:r>
            <a:endParaRPr sz="1100">
              <a:solidFill>
                <a:srgbClr val="212121"/>
              </a:solidFill>
            </a:endParaRPr>
          </a:p>
        </p:txBody>
      </p:sp>
      <p:pic>
        <p:nvPicPr>
          <p:cNvPr id="95" name="Google Shape;95;p17"/>
          <p:cNvPicPr preferRelativeResize="0"/>
          <p:nvPr/>
        </p:nvPicPr>
        <p:blipFill rotWithShape="1">
          <a:blip r:embed="rId3">
            <a:alphaModFix/>
          </a:blip>
          <a:srcRect b="40256" l="22689" r="62212" t="48000"/>
          <a:stretch/>
        </p:blipFill>
        <p:spPr>
          <a:xfrm>
            <a:off x="388575" y="1406888"/>
            <a:ext cx="2642616" cy="1353313"/>
          </a:xfrm>
          <a:prstGeom prst="rect">
            <a:avLst/>
          </a:prstGeom>
          <a:noFill/>
          <a:ln>
            <a:noFill/>
          </a:ln>
        </p:spPr>
      </p:pic>
      <p:pic>
        <p:nvPicPr>
          <p:cNvPr id="96" name="Google Shape;96;p17"/>
          <p:cNvPicPr preferRelativeResize="0"/>
          <p:nvPr/>
        </p:nvPicPr>
        <p:blipFill rotWithShape="1">
          <a:blip r:embed="rId4">
            <a:alphaModFix/>
          </a:blip>
          <a:srcRect b="0" l="0" r="0" t="9575"/>
          <a:stretch/>
        </p:blipFill>
        <p:spPr>
          <a:xfrm>
            <a:off x="2589500" y="1536050"/>
            <a:ext cx="3390900" cy="80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Comparative</a:t>
            </a:r>
            <a:r>
              <a:rPr lang="en"/>
              <a:t> Analysis</a:t>
            </a:r>
            <a:endParaRPr/>
          </a:p>
        </p:txBody>
      </p:sp>
      <p:sp>
        <p:nvSpPr>
          <p:cNvPr id="102" name="Google Shape;102;p18"/>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fontScale="70000" lnSpcReduction="20000"/>
          </a:bodyPr>
          <a:lstStyle/>
          <a:p>
            <a:pPr indent="-299720" lvl="0" marL="457200" rtl="0" algn="l">
              <a:spcBef>
                <a:spcPts val="0"/>
              </a:spcBef>
              <a:spcAft>
                <a:spcPts val="0"/>
              </a:spcAft>
              <a:buSzPct val="100000"/>
              <a:buChar char="-"/>
            </a:pPr>
            <a:r>
              <a:rPr lang="en"/>
              <a:t>In this section , we will </a:t>
            </a:r>
            <a:r>
              <a:rPr lang="en"/>
              <a:t>elaborate</a:t>
            </a:r>
            <a:r>
              <a:rPr lang="en"/>
              <a:t> on the AI stocks </a:t>
            </a:r>
            <a:r>
              <a:rPr lang="en"/>
              <a:t>chosen</a:t>
            </a:r>
            <a:r>
              <a:rPr lang="en"/>
              <a:t> for this analysis by analyzing the graphing of their calculated moving averages, percentage rate of return and correlation matrix.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514075"/>
            <a:ext cx="8520600" cy="5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Average  - NVDA and META</a:t>
            </a:r>
            <a:endParaRPr b="1" i="1"/>
          </a:p>
        </p:txBody>
      </p:sp>
      <p:pic>
        <p:nvPicPr>
          <p:cNvPr id="108" name="Google Shape;108;p19"/>
          <p:cNvPicPr preferRelativeResize="0"/>
          <p:nvPr/>
        </p:nvPicPr>
        <p:blipFill rotWithShape="1">
          <a:blip r:embed="rId3">
            <a:alphaModFix/>
          </a:blip>
          <a:srcRect b="9651" l="0" r="0" t="2682"/>
          <a:stretch/>
        </p:blipFill>
        <p:spPr>
          <a:xfrm>
            <a:off x="150025" y="1390700"/>
            <a:ext cx="4336573" cy="2318123"/>
          </a:xfrm>
          <a:prstGeom prst="rect">
            <a:avLst/>
          </a:prstGeom>
          <a:noFill/>
          <a:ln>
            <a:noFill/>
          </a:ln>
        </p:spPr>
      </p:pic>
      <p:pic>
        <p:nvPicPr>
          <p:cNvPr id="109" name="Google Shape;109;p19"/>
          <p:cNvPicPr preferRelativeResize="0"/>
          <p:nvPr/>
        </p:nvPicPr>
        <p:blipFill rotWithShape="1">
          <a:blip r:embed="rId4">
            <a:alphaModFix/>
          </a:blip>
          <a:srcRect b="14185" l="4223" r="0" t="0"/>
          <a:stretch/>
        </p:blipFill>
        <p:spPr>
          <a:xfrm>
            <a:off x="4486600" y="1390700"/>
            <a:ext cx="4400225" cy="2418001"/>
          </a:xfrm>
          <a:prstGeom prst="rect">
            <a:avLst/>
          </a:prstGeom>
          <a:noFill/>
          <a:ln>
            <a:noFill/>
          </a:ln>
        </p:spPr>
      </p:pic>
      <p:sp>
        <p:nvSpPr>
          <p:cNvPr id="110" name="Google Shape;110;p19"/>
          <p:cNvSpPr txBox="1"/>
          <p:nvPr/>
        </p:nvSpPr>
        <p:spPr>
          <a:xfrm>
            <a:off x="794750" y="4036225"/>
            <a:ext cx="514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111" name="Google Shape;111;p19"/>
          <p:cNvPicPr preferRelativeResize="0"/>
          <p:nvPr/>
        </p:nvPicPr>
        <p:blipFill>
          <a:blip r:embed="rId5">
            <a:alphaModFix/>
          </a:blip>
          <a:stretch>
            <a:fillRect/>
          </a:stretch>
        </p:blipFill>
        <p:spPr>
          <a:xfrm>
            <a:off x="44650" y="3808700"/>
            <a:ext cx="8126027" cy="964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556325"/>
            <a:ext cx="8520600" cy="45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Average  - AMD and AI</a:t>
            </a:r>
            <a:endParaRPr b="1" i="1"/>
          </a:p>
        </p:txBody>
      </p:sp>
      <p:pic>
        <p:nvPicPr>
          <p:cNvPr id="117" name="Google Shape;117;p20"/>
          <p:cNvPicPr preferRelativeResize="0"/>
          <p:nvPr/>
        </p:nvPicPr>
        <p:blipFill rotWithShape="1">
          <a:blip r:embed="rId3">
            <a:alphaModFix/>
          </a:blip>
          <a:srcRect b="2496" l="1941" r="0" t="0"/>
          <a:stretch/>
        </p:blipFill>
        <p:spPr>
          <a:xfrm>
            <a:off x="4572000" y="1396350"/>
            <a:ext cx="4375851" cy="2475250"/>
          </a:xfrm>
          <a:prstGeom prst="rect">
            <a:avLst/>
          </a:prstGeom>
          <a:noFill/>
          <a:ln>
            <a:noFill/>
          </a:ln>
        </p:spPr>
      </p:pic>
      <p:pic>
        <p:nvPicPr>
          <p:cNvPr id="118" name="Google Shape;118;p20"/>
          <p:cNvPicPr preferRelativeResize="0"/>
          <p:nvPr/>
        </p:nvPicPr>
        <p:blipFill rotWithShape="1">
          <a:blip r:embed="rId4">
            <a:alphaModFix/>
          </a:blip>
          <a:srcRect b="7248" l="0" r="-897" t="653"/>
          <a:stretch/>
        </p:blipFill>
        <p:spPr>
          <a:xfrm>
            <a:off x="106375" y="1452250"/>
            <a:ext cx="4415124" cy="2363451"/>
          </a:xfrm>
          <a:prstGeom prst="rect">
            <a:avLst/>
          </a:prstGeom>
          <a:noFill/>
          <a:ln>
            <a:noFill/>
          </a:ln>
        </p:spPr>
      </p:pic>
      <p:pic>
        <p:nvPicPr>
          <p:cNvPr id="119" name="Google Shape;119;p20"/>
          <p:cNvPicPr preferRelativeResize="0"/>
          <p:nvPr/>
        </p:nvPicPr>
        <p:blipFill>
          <a:blip r:embed="rId5">
            <a:alphaModFix/>
          </a:blip>
          <a:stretch>
            <a:fillRect/>
          </a:stretch>
        </p:blipFill>
        <p:spPr>
          <a:xfrm>
            <a:off x="152400" y="4024000"/>
            <a:ext cx="8839200" cy="6102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Percentage rate of return</a:t>
            </a:r>
            <a:endParaRPr/>
          </a:p>
        </p:txBody>
      </p:sp>
      <p:sp>
        <p:nvSpPr>
          <p:cNvPr id="125" name="Google Shape;125;p21"/>
          <p:cNvSpPr txBox="1"/>
          <p:nvPr/>
        </p:nvSpPr>
        <p:spPr>
          <a:xfrm>
            <a:off x="526850" y="1714500"/>
            <a:ext cx="514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126" name="Google Shape;126;p21"/>
          <p:cNvPicPr preferRelativeResize="0"/>
          <p:nvPr/>
        </p:nvPicPr>
        <p:blipFill rotWithShape="1">
          <a:blip r:embed="rId3">
            <a:alphaModFix/>
          </a:blip>
          <a:srcRect b="0" l="5722" r="0" t="0"/>
          <a:stretch/>
        </p:blipFill>
        <p:spPr>
          <a:xfrm>
            <a:off x="202650" y="1389350"/>
            <a:ext cx="5085174" cy="3257973"/>
          </a:xfrm>
          <a:prstGeom prst="rect">
            <a:avLst/>
          </a:prstGeom>
          <a:noFill/>
          <a:ln>
            <a:noFill/>
          </a:ln>
        </p:spPr>
      </p:pic>
      <p:sp>
        <p:nvSpPr>
          <p:cNvPr id="127" name="Google Shape;127;p21"/>
          <p:cNvSpPr txBox="1"/>
          <p:nvPr/>
        </p:nvSpPr>
        <p:spPr>
          <a:xfrm>
            <a:off x="5750725" y="1759150"/>
            <a:ext cx="34110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-NVDA return from year 1 and year 10 has increased significantly over the years</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 -The total return  for NVDA over 5 years is about 1,707.03% </a:t>
            </a:r>
            <a:r>
              <a:rPr lang="en" sz="1300">
                <a:solidFill>
                  <a:schemeClr val="dk2"/>
                </a:solidFill>
                <a:latin typeface="Roboto"/>
                <a:ea typeface="Roboto"/>
                <a:cs typeface="Roboto"/>
                <a:sym typeface="Roboto"/>
              </a:rPr>
              <a:t>which</a:t>
            </a:r>
            <a:r>
              <a:rPr lang="en" sz="1300">
                <a:solidFill>
                  <a:schemeClr val="dk2"/>
                </a:solidFill>
                <a:latin typeface="Roboto"/>
                <a:ea typeface="Roboto"/>
                <a:cs typeface="Roboto"/>
                <a:sym typeface="Roboto"/>
              </a:rPr>
              <a:t> means if you invested  $100 in NVDA stock 5 years ago, it be worth at least $1800 today if you reinvested dividend and capital gain back into the fund</a:t>
            </a:r>
            <a:endParaRPr sz="13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